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European Union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It’s layers of bureaucracy and complaints (Democratic Deficit)</a:t>
            </a:r>
            <a:endParaRPr lang="en-US" dirty="0"/>
          </a:p>
        </p:txBody>
      </p:sp>
      <p:pic>
        <p:nvPicPr>
          <p:cNvPr id="4" name="Picture 3" descr="FAQs: What &lt;strong&gt;flags&lt;/strong&gt; are these? | Aristotle, Greek tourist guid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182" y="4779818"/>
            <a:ext cx="1807458" cy="1204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804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Complaints about EU.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800" dirty="0" smtClean="0"/>
              <a:t>“ </a:t>
            </a:r>
            <a:r>
              <a:rPr lang="en-US" sz="5100" dirty="0" smtClean="0"/>
              <a:t>Too Distant” </a:t>
            </a:r>
          </a:p>
          <a:p>
            <a:r>
              <a:rPr lang="en-US" sz="5100" dirty="0"/>
              <a:t> </a:t>
            </a:r>
            <a:r>
              <a:rPr lang="en-US" sz="5100" dirty="0" smtClean="0"/>
              <a:t>“ Non- Democratic”</a:t>
            </a:r>
          </a:p>
          <a:p>
            <a:r>
              <a:rPr lang="en-US" sz="5100" dirty="0"/>
              <a:t> </a:t>
            </a:r>
            <a:r>
              <a:rPr lang="en-US" sz="5100" dirty="0" smtClean="0"/>
              <a:t>“ Un Elected”</a:t>
            </a:r>
          </a:p>
          <a:p>
            <a:r>
              <a:rPr lang="en-US" sz="5100" dirty="0"/>
              <a:t> </a:t>
            </a:r>
            <a:r>
              <a:rPr lang="en-US" sz="5100" dirty="0" smtClean="0"/>
              <a:t>“ Why does someone in Brussels make decisions for us England?”</a:t>
            </a:r>
          </a:p>
          <a:p>
            <a:r>
              <a:rPr lang="en-US" sz="5100" dirty="0" smtClean="0"/>
              <a:t>“Confusing Maze of Institutions” Pages 140-147 </a:t>
            </a:r>
            <a:r>
              <a:rPr lang="en-US" sz="5100" dirty="0" err="1" smtClean="0"/>
              <a:t>Kesselman</a:t>
            </a:r>
            <a:endParaRPr lang="en-US" sz="5100" dirty="0" smtClean="0"/>
          </a:p>
          <a:p>
            <a:r>
              <a:rPr lang="en-US" sz="5100" dirty="0"/>
              <a:t> </a:t>
            </a:r>
            <a:r>
              <a:rPr lang="en-US" sz="5100" dirty="0" smtClean="0"/>
              <a:t>“European Union in Transition”  Pages 164-166 </a:t>
            </a:r>
            <a:r>
              <a:rPr lang="en-US" sz="5100" dirty="0" err="1" smtClean="0"/>
              <a:t>Kesselman</a:t>
            </a:r>
            <a:r>
              <a:rPr lang="en-US" sz="51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311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7000" dirty="0" smtClean="0"/>
              <a:t>Ban on British beef- McKenzie and Evan</a:t>
            </a:r>
          </a:p>
          <a:p>
            <a:r>
              <a:rPr lang="en-US" sz="7000" dirty="0" smtClean="0"/>
              <a:t>McDonald’s Libel suit- Chad and Ander</a:t>
            </a:r>
          </a:p>
          <a:p>
            <a:r>
              <a:rPr lang="en-US" sz="7000" dirty="0" smtClean="0"/>
              <a:t>Chocolate Directive- Sam and Shania/Amanda</a:t>
            </a:r>
          </a:p>
          <a:p>
            <a:r>
              <a:rPr lang="en-US" sz="7000" dirty="0" smtClean="0"/>
              <a:t>Wine concoction- Trent and Megan/</a:t>
            </a:r>
            <a:r>
              <a:rPr lang="en-US" sz="7000" dirty="0" err="1" smtClean="0"/>
              <a:t>Hawa</a:t>
            </a:r>
            <a:endParaRPr lang="en-US" sz="7000" dirty="0" smtClean="0"/>
          </a:p>
          <a:p>
            <a:endParaRPr lang="en-US" sz="7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372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657600" lvl="8" indent="0">
              <a:buNone/>
            </a:pPr>
            <a:r>
              <a:rPr lang="en-US" sz="6000" dirty="0">
                <a:solidFill>
                  <a:schemeClr val="bg1"/>
                </a:solidFill>
              </a:rPr>
              <a:t>On Butcher paper</a:t>
            </a:r>
            <a:r>
              <a:rPr lang="en-US" sz="6000" dirty="0" smtClean="0">
                <a:solidFill>
                  <a:schemeClr val="bg1"/>
                </a:solidFill>
              </a:rPr>
              <a:t>,</a:t>
            </a:r>
          </a:p>
          <a:p>
            <a:r>
              <a:rPr lang="en-US" sz="7000" dirty="0" smtClean="0"/>
              <a:t>1</a:t>
            </a:r>
            <a:r>
              <a:rPr lang="en-US" sz="7000" dirty="0"/>
              <a:t>. </a:t>
            </a:r>
            <a:r>
              <a:rPr lang="en-US" sz="7000" dirty="0">
                <a:solidFill>
                  <a:srgbClr val="FFFF00"/>
                </a:solidFill>
              </a:rPr>
              <a:t>Describe what </a:t>
            </a:r>
            <a:r>
              <a:rPr lang="en-US" sz="7000" dirty="0" smtClean="0">
                <a:solidFill>
                  <a:srgbClr val="FFFF00"/>
                </a:solidFill>
              </a:rPr>
              <a:t>happened</a:t>
            </a:r>
          </a:p>
          <a:p>
            <a:r>
              <a:rPr lang="en-US" sz="7000" dirty="0" smtClean="0">
                <a:solidFill>
                  <a:srgbClr val="FFFF00"/>
                </a:solidFill>
              </a:rPr>
              <a:t> </a:t>
            </a:r>
            <a:endParaRPr lang="en-US" sz="7000" dirty="0">
              <a:solidFill>
                <a:srgbClr val="FFFF00"/>
              </a:solidFill>
            </a:endParaRPr>
          </a:p>
          <a:p>
            <a:r>
              <a:rPr lang="en-US" sz="7000" dirty="0"/>
              <a:t>2. </a:t>
            </a:r>
            <a:r>
              <a:rPr lang="en-US" sz="7000" dirty="0" smtClean="0">
                <a:solidFill>
                  <a:srgbClr val="FFFF00"/>
                </a:solidFill>
              </a:rPr>
              <a:t>Explain </a:t>
            </a:r>
            <a:r>
              <a:rPr lang="en-US" sz="7000">
                <a:solidFill>
                  <a:srgbClr val="FFFF00"/>
                </a:solidFill>
              </a:rPr>
              <a:t>Policy </a:t>
            </a:r>
            <a:r>
              <a:rPr lang="en-US" sz="7000" smtClean="0">
                <a:solidFill>
                  <a:srgbClr val="FFFF00"/>
                </a:solidFill>
              </a:rPr>
              <a:t>initiative/directive</a:t>
            </a:r>
          </a:p>
          <a:p>
            <a:endParaRPr lang="en-US" sz="7000" dirty="0">
              <a:solidFill>
                <a:srgbClr val="FFFF00"/>
              </a:solidFill>
            </a:endParaRPr>
          </a:p>
          <a:p>
            <a:r>
              <a:rPr lang="en-US" sz="7000" dirty="0">
                <a:solidFill>
                  <a:srgbClr val="FFFF00"/>
                </a:solidFill>
              </a:rPr>
              <a:t>3. Analyze how this contributed to the “Democratic Deficit” in EU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73007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45</TotalTime>
  <Words>116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Berlin</vt:lpstr>
      <vt:lpstr>European Union</vt:lpstr>
      <vt:lpstr>Complaints about EU.</vt:lpstr>
      <vt:lpstr>European Issues</vt:lpstr>
      <vt:lpstr>PowerPoint Presentation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Union</dc:title>
  <dc:creator>James Brady</dc:creator>
  <cp:lastModifiedBy>James Brady</cp:lastModifiedBy>
  <cp:revision>6</cp:revision>
  <dcterms:created xsi:type="dcterms:W3CDTF">2017-11-01T12:34:46Z</dcterms:created>
  <dcterms:modified xsi:type="dcterms:W3CDTF">2017-11-01T17:42:09Z</dcterms:modified>
</cp:coreProperties>
</file>